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13" r:id="rId1"/>
  </p:sldMasterIdLst>
  <p:sldIdLst>
    <p:sldId id="256" r:id="rId2"/>
    <p:sldId id="277" r:id="rId3"/>
    <p:sldId id="257" r:id="rId4"/>
    <p:sldId id="278" r:id="rId5"/>
    <p:sldId id="263" r:id="rId6"/>
    <p:sldId id="275" r:id="rId7"/>
    <p:sldId id="276" r:id="rId8"/>
    <p:sldId id="27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73" autoAdjust="0"/>
    <p:restoredTop sz="94660"/>
  </p:normalViewPr>
  <p:slideViewPr>
    <p:cSldViewPr snapToGrid="0">
      <p:cViewPr varScale="1">
        <p:scale>
          <a:sx n="86" d="100"/>
          <a:sy n="86" d="100"/>
        </p:scale>
        <p:origin x="224" y="14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316377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45931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79536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1779272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50868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4625962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209495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156810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98781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146148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951395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662014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002655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311410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097207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9/20/18</a:t>
            </a:fld>
            <a:endParaRPr lang="en-US" dirty="0"/>
          </a:p>
        </p:txBody>
      </p:sp>
    </p:spTree>
    <p:extLst>
      <p:ext uri="{BB962C8B-B14F-4D97-AF65-F5344CB8AC3E}">
        <p14:creationId xmlns:p14="http://schemas.microsoft.com/office/powerpoint/2010/main" val="2671186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6DFF08F-DC6B-4601-B491-B0F83F6DD2DA}" type="datetimeFigureOut">
              <a:rPr lang="en-US" smtClean="0"/>
              <a:pPr/>
              <a:t>9/20/18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78082176"/>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gov.uk/guidance/pe-and-sport-premium-for-primary-school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swimming.org/schoolswimming/useful-school-swimming-resources-teacher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sportengland.org/media/10629/sport-england-towards-an-active-nation.pdf" TargetMode="External"/><Relationship Id="rId2" Type="http://schemas.openxmlformats.org/officeDocument/2006/relationships/hyperlink" Target="http://www.afpe.org.uk/" TargetMode="External"/><Relationship Id="rId1" Type="http://schemas.openxmlformats.org/officeDocument/2006/relationships/slideLayout" Target="../slideLayouts/slideLayout2.xml"/><Relationship Id="rId4" Type="http://schemas.openxmlformats.org/officeDocument/2006/relationships/hyperlink" Target="http://www.swimming.org/schoolswimming/useful-school-swimming-resources-teacher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4648" y="2816251"/>
            <a:ext cx="9144000" cy="2387600"/>
          </a:xfrm>
        </p:spPr>
        <p:txBody>
          <a:bodyPr/>
          <a:lstStyle/>
          <a:p>
            <a:r>
              <a:rPr lang="en-GB" dirty="0"/>
              <a:t>MAKING THE MOST OF THE PESS PREMIUM</a:t>
            </a:r>
          </a:p>
        </p:txBody>
      </p:sp>
      <p:pic>
        <p:nvPicPr>
          <p:cNvPr id="4" name="Picture 3" descr="Teachsport Logo">
            <a:extLst>
              <a:ext uri="{FF2B5EF4-FFF2-40B4-BE49-F238E27FC236}">
                <a16:creationId xmlns:a16="http://schemas.microsoft.com/office/drawing/2014/main" id="{C62E02D7-0102-4795-9886-0C8690593F22}"/>
              </a:ext>
            </a:extLst>
          </p:cNvPr>
          <p:cNvPicPr/>
          <p:nvPr/>
        </p:nvPicPr>
        <p:blipFill>
          <a:blip r:embed="rId2"/>
          <a:srcRect/>
          <a:stretch>
            <a:fillRect/>
          </a:stretch>
        </p:blipFill>
        <p:spPr bwMode="auto">
          <a:xfrm>
            <a:off x="2111774" y="919001"/>
            <a:ext cx="6739255" cy="1390650"/>
          </a:xfrm>
          <a:prstGeom prst="rect">
            <a:avLst/>
          </a:prstGeom>
          <a:noFill/>
          <a:ln w="9525">
            <a:noFill/>
            <a:miter lim="800000"/>
            <a:headEnd/>
            <a:tailEnd/>
          </a:ln>
        </p:spPr>
      </p:pic>
    </p:spTree>
    <p:extLst>
      <p:ext uri="{BB962C8B-B14F-4D97-AF65-F5344CB8AC3E}">
        <p14:creationId xmlns:p14="http://schemas.microsoft.com/office/powerpoint/2010/main" val="4056444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F89F9-55BE-40EB-BAAC-AEAA15E777FF}"/>
              </a:ext>
            </a:extLst>
          </p:cNvPr>
          <p:cNvSpPr>
            <a:spLocks noGrp="1"/>
          </p:cNvSpPr>
          <p:nvPr>
            <p:ph type="title"/>
          </p:nvPr>
        </p:nvSpPr>
        <p:spPr/>
        <p:txBody>
          <a:bodyPr/>
          <a:lstStyle/>
          <a:p>
            <a:r>
              <a:rPr lang="en-GB" dirty="0"/>
              <a:t>THE PHYSICAL EDUCATION AND SCHOOL SPORTS (PESS) PREMIUM</a:t>
            </a:r>
          </a:p>
        </p:txBody>
      </p:sp>
      <p:sp>
        <p:nvSpPr>
          <p:cNvPr id="3" name="Content Placeholder 2">
            <a:extLst>
              <a:ext uri="{FF2B5EF4-FFF2-40B4-BE49-F238E27FC236}">
                <a16:creationId xmlns:a16="http://schemas.microsoft.com/office/drawing/2014/main" id="{98F72B1B-459B-4782-B487-52597ADA1A89}"/>
              </a:ext>
            </a:extLst>
          </p:cNvPr>
          <p:cNvSpPr>
            <a:spLocks noGrp="1"/>
          </p:cNvSpPr>
          <p:nvPr>
            <p:ph idx="1"/>
          </p:nvPr>
        </p:nvSpPr>
        <p:spPr/>
        <p:txBody>
          <a:bodyPr>
            <a:normAutofit fontScale="92500" lnSpcReduction="20000"/>
          </a:bodyPr>
          <a:lstStyle/>
          <a:p>
            <a:pPr fontAlgn="base"/>
            <a:r>
              <a:rPr lang="en-GB" dirty="0"/>
              <a:t>March 2013: The government announced that it was to provide additional funding of</a:t>
            </a:r>
            <a:r>
              <a:rPr lang="en-GB" b="1" dirty="0"/>
              <a:t> £150 million per annum</a:t>
            </a:r>
            <a:r>
              <a:rPr lang="en-GB" dirty="0"/>
              <a:t> for academic years 2013 to 2014 and 2014 to 2015 to improve provision of physical education (PE) and sport in primary schools in England – The </a:t>
            </a:r>
            <a:r>
              <a:rPr lang="en-GB" b="1" dirty="0"/>
              <a:t>Primary PE and Sport Premium</a:t>
            </a:r>
            <a:r>
              <a:rPr lang="en-GB" dirty="0"/>
              <a:t>.</a:t>
            </a:r>
          </a:p>
          <a:p>
            <a:pPr fontAlgn="base"/>
            <a:r>
              <a:rPr lang="en-GB" dirty="0"/>
              <a:t>This funding is allocated to primary school headteachers. The funding is ring-fenced and therefore can only be spent on provision of PE and sport in schools.</a:t>
            </a:r>
          </a:p>
          <a:p>
            <a:pPr fontAlgn="base"/>
            <a:r>
              <a:rPr lang="en-GB" dirty="0"/>
              <a:t>Autumn 2013: The then Chancellor, George Osbourne announced an additional year’s £150m extended funding, taking the total investment to the end of the 2016 academic year.</a:t>
            </a:r>
          </a:p>
          <a:p>
            <a:pPr fontAlgn="base"/>
            <a:r>
              <a:rPr lang="en-GB" dirty="0"/>
              <a:t>On 6th February 2014 the then Prime Minister, David Cameron committed to continue the funding for the Primary PE and Sport Premium until 2020.</a:t>
            </a:r>
          </a:p>
          <a:p>
            <a:r>
              <a:rPr lang="en-GB" dirty="0"/>
              <a:t>On 24th October 2017, the Department for Education published </a:t>
            </a:r>
            <a:r>
              <a:rPr lang="en-GB" b="1" dirty="0"/>
              <a:t>new</a:t>
            </a:r>
            <a:r>
              <a:rPr lang="en-GB" dirty="0"/>
              <a:t> </a:t>
            </a:r>
            <a:r>
              <a:rPr lang="en-GB" b="1" dirty="0"/>
              <a:t>guidance</a:t>
            </a:r>
            <a:r>
              <a:rPr lang="en-GB" dirty="0"/>
              <a:t> on the doubled </a:t>
            </a:r>
            <a:r>
              <a:rPr lang="en-GB" b="1" dirty="0"/>
              <a:t>Primary PE and Sport Premium</a:t>
            </a:r>
            <a:r>
              <a:rPr lang="en-GB" dirty="0"/>
              <a:t> grant.</a:t>
            </a:r>
          </a:p>
          <a:p>
            <a:r>
              <a:rPr lang="en-GB" dirty="0">
                <a:solidFill>
                  <a:srgbClr val="FF0000"/>
                </a:solidFill>
                <a:hlinkClick r:id="rId2"/>
              </a:rPr>
              <a:t>https://www.gov.uk/guidance/pe-and-sport-premium-for-primary-schools</a:t>
            </a:r>
            <a:endParaRPr lang="en-GB" dirty="0">
              <a:solidFill>
                <a:srgbClr val="FF0000"/>
              </a:solidFill>
            </a:endParaRPr>
          </a:p>
          <a:p>
            <a:endParaRPr lang="en-GB" dirty="0"/>
          </a:p>
        </p:txBody>
      </p:sp>
    </p:spTree>
    <p:extLst>
      <p:ext uri="{BB962C8B-B14F-4D97-AF65-F5344CB8AC3E}">
        <p14:creationId xmlns:p14="http://schemas.microsoft.com/office/powerpoint/2010/main" val="3535379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to use the </a:t>
            </a:r>
            <a:r>
              <a:rPr lang="en-GB" dirty="0" err="1"/>
              <a:t>pess</a:t>
            </a:r>
            <a:r>
              <a:rPr lang="en-GB" dirty="0"/>
              <a:t> premium</a:t>
            </a:r>
          </a:p>
        </p:txBody>
      </p:sp>
      <p:sp>
        <p:nvSpPr>
          <p:cNvPr id="3" name="Content Placeholder 2"/>
          <p:cNvSpPr>
            <a:spLocks noGrp="1"/>
          </p:cNvSpPr>
          <p:nvPr>
            <p:ph idx="1"/>
          </p:nvPr>
        </p:nvSpPr>
        <p:spPr/>
        <p:txBody>
          <a:bodyPr>
            <a:normAutofit fontScale="92500" lnSpcReduction="20000"/>
          </a:bodyPr>
          <a:lstStyle/>
          <a:p>
            <a:pPr marL="0" indent="0">
              <a:buNone/>
            </a:pPr>
            <a:endParaRPr lang="en-GB" dirty="0"/>
          </a:p>
          <a:p>
            <a:r>
              <a:rPr lang="en-GB" sz="2800" dirty="0"/>
              <a:t>Schools must use the funding to make </a:t>
            </a:r>
            <a:r>
              <a:rPr lang="en-GB" sz="2800" i="1" dirty="0"/>
              <a:t>additional</a:t>
            </a:r>
            <a:r>
              <a:rPr lang="en-GB" sz="2800" dirty="0"/>
              <a:t> and </a:t>
            </a:r>
            <a:r>
              <a:rPr lang="en-GB" sz="2800" i="1" dirty="0"/>
              <a:t>sustainable</a:t>
            </a:r>
            <a:r>
              <a:rPr lang="en-GB" sz="2800" dirty="0"/>
              <a:t> improvements to the quality of PE and sport you offer.</a:t>
            </a:r>
          </a:p>
          <a:p>
            <a:r>
              <a:rPr lang="en-GB" sz="2800" dirty="0"/>
              <a:t>This means that you should use the premium to:</a:t>
            </a:r>
          </a:p>
          <a:p>
            <a:r>
              <a:rPr lang="en-GB" sz="2800" dirty="0"/>
              <a:t>develop or add to the PE and sport activities that your school already offers</a:t>
            </a:r>
          </a:p>
          <a:p>
            <a:r>
              <a:rPr lang="en-GB" sz="2800" dirty="0"/>
              <a:t>build capacity and capability within the school to ensure that improvements made now will benefit pupils joining the school in future years</a:t>
            </a:r>
          </a:p>
          <a:p>
            <a:endParaRPr lang="en-GB" dirty="0"/>
          </a:p>
        </p:txBody>
      </p:sp>
    </p:spTree>
    <p:extLst>
      <p:ext uri="{BB962C8B-B14F-4D97-AF65-F5344CB8AC3E}">
        <p14:creationId xmlns:p14="http://schemas.microsoft.com/office/powerpoint/2010/main" val="34435266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D090E-FCFB-4F42-B999-7AC4C161818A}"/>
              </a:ext>
            </a:extLst>
          </p:cNvPr>
          <p:cNvSpPr>
            <a:spLocks noGrp="1"/>
          </p:cNvSpPr>
          <p:nvPr>
            <p:ph type="title"/>
          </p:nvPr>
        </p:nvSpPr>
        <p:spPr/>
        <p:txBody>
          <a:bodyPr/>
          <a:lstStyle/>
          <a:p>
            <a:r>
              <a:rPr lang="en-GB" dirty="0"/>
              <a:t>How to use the </a:t>
            </a:r>
            <a:r>
              <a:rPr lang="en-GB" dirty="0" err="1"/>
              <a:t>pess</a:t>
            </a:r>
            <a:r>
              <a:rPr lang="en-GB" dirty="0"/>
              <a:t> premium</a:t>
            </a:r>
          </a:p>
        </p:txBody>
      </p:sp>
      <p:sp>
        <p:nvSpPr>
          <p:cNvPr id="3" name="Content Placeholder 2">
            <a:extLst>
              <a:ext uri="{FF2B5EF4-FFF2-40B4-BE49-F238E27FC236}">
                <a16:creationId xmlns:a16="http://schemas.microsoft.com/office/drawing/2014/main" id="{B50BCD18-E16F-4DEC-AE02-38553082F8B4}"/>
              </a:ext>
            </a:extLst>
          </p:cNvPr>
          <p:cNvSpPr>
            <a:spLocks noGrp="1"/>
          </p:cNvSpPr>
          <p:nvPr>
            <p:ph idx="1"/>
          </p:nvPr>
        </p:nvSpPr>
        <p:spPr/>
        <p:txBody>
          <a:bodyPr>
            <a:normAutofit fontScale="92500" lnSpcReduction="10000"/>
          </a:bodyPr>
          <a:lstStyle/>
          <a:p>
            <a:r>
              <a:rPr lang="en-GB" sz="2000" dirty="0"/>
              <a:t>For the 2017 to 2018 academic year, there is a new condition requiring schools to publish how many pupils within their year 6 cohort are meeting the national curriculum requirement to swim competently, confidently and proficiently over a distance of at least 25 metres, use a range of strokes effectively and perform safe self-rescue in different water-based situations.</a:t>
            </a:r>
          </a:p>
          <a:p>
            <a:r>
              <a:rPr lang="en-GB" sz="2000" i="1" dirty="0"/>
              <a:t>You should not use your funding to:</a:t>
            </a:r>
          </a:p>
          <a:p>
            <a:r>
              <a:rPr lang="en-GB" sz="2000" dirty="0"/>
              <a:t>employ coaches or specialist teachers to cover planning preparation and assessment (PPA) arrangements - these should come out of your core staffing budgets</a:t>
            </a:r>
          </a:p>
          <a:p>
            <a:r>
              <a:rPr lang="en-GB" sz="2000" dirty="0"/>
              <a:t>teach the minimum requirements of the national curriculum - including those specified for swimming (or, in the case of academies and free schools, to teach your existing PE curriculum)</a:t>
            </a:r>
          </a:p>
          <a:p>
            <a:pPr marL="0" indent="0">
              <a:buNone/>
            </a:pPr>
            <a:endParaRPr lang="en-GB" sz="1600" dirty="0"/>
          </a:p>
        </p:txBody>
      </p:sp>
    </p:spTree>
    <p:extLst>
      <p:ext uri="{BB962C8B-B14F-4D97-AF65-F5344CB8AC3E}">
        <p14:creationId xmlns:p14="http://schemas.microsoft.com/office/powerpoint/2010/main" val="5240984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swimming</a:t>
            </a:r>
          </a:p>
        </p:txBody>
      </p:sp>
      <p:sp>
        <p:nvSpPr>
          <p:cNvPr id="3" name="Content Placeholder 2"/>
          <p:cNvSpPr>
            <a:spLocks noGrp="1"/>
          </p:cNvSpPr>
          <p:nvPr>
            <p:ph idx="1"/>
          </p:nvPr>
        </p:nvSpPr>
        <p:spPr/>
        <p:txBody>
          <a:bodyPr>
            <a:normAutofit/>
          </a:bodyPr>
          <a:lstStyle/>
          <a:p>
            <a:r>
              <a:rPr lang="en-GB" dirty="0"/>
              <a:t>All schools must provide swimming instruction either in key stage 1 or key stage 2. </a:t>
            </a:r>
          </a:p>
          <a:p>
            <a:r>
              <a:rPr lang="en-GB" dirty="0"/>
              <a:t>In particular, pupils should be taught to: </a:t>
            </a:r>
          </a:p>
          <a:p>
            <a:r>
              <a:rPr lang="en-GB" dirty="0"/>
              <a:t>swim competently, confidently and proficiently over a distance of at least 25 metres </a:t>
            </a:r>
          </a:p>
          <a:p>
            <a:r>
              <a:rPr lang="en-GB" dirty="0"/>
              <a:t>use a range of strokes effectively [for example, front crawl, backstroke and breaststroke] </a:t>
            </a:r>
          </a:p>
          <a:p>
            <a:r>
              <a:rPr lang="en-GB" dirty="0"/>
              <a:t>perform safe self-rescue in different water-based situations. </a:t>
            </a:r>
          </a:p>
          <a:p>
            <a:endParaRPr lang="en-GB" dirty="0"/>
          </a:p>
          <a:p>
            <a:r>
              <a:rPr lang="en-GB" dirty="0">
                <a:hlinkClick r:id="rId2"/>
              </a:rPr>
              <a:t>http://www.swimming.org/schoolswimming/useful-school-swimming-resources-teachers/</a:t>
            </a:r>
            <a:r>
              <a:rPr lang="en-GB" dirty="0"/>
              <a:t> </a:t>
            </a:r>
          </a:p>
          <a:p>
            <a:endParaRPr lang="en-GB" dirty="0"/>
          </a:p>
        </p:txBody>
      </p:sp>
    </p:spTree>
    <p:extLst>
      <p:ext uri="{BB962C8B-B14F-4D97-AF65-F5344CB8AC3E}">
        <p14:creationId xmlns:p14="http://schemas.microsoft.com/office/powerpoint/2010/main" val="1825933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BA3D4-0061-4D7C-8AD7-FA1517A3DAE2}"/>
              </a:ext>
            </a:extLst>
          </p:cNvPr>
          <p:cNvSpPr>
            <a:spLocks noGrp="1"/>
          </p:cNvSpPr>
          <p:nvPr>
            <p:ph type="title"/>
          </p:nvPr>
        </p:nvSpPr>
        <p:spPr/>
        <p:txBody>
          <a:bodyPr/>
          <a:lstStyle/>
          <a:p>
            <a:pPr algn="ctr"/>
            <a:r>
              <a:rPr lang="en-GB" dirty="0" err="1"/>
              <a:t>P.e.</a:t>
            </a:r>
            <a:r>
              <a:rPr lang="en-GB" dirty="0"/>
              <a:t> and school sports premium (PESS)</a:t>
            </a:r>
          </a:p>
        </p:txBody>
      </p:sp>
      <p:sp>
        <p:nvSpPr>
          <p:cNvPr id="3" name="Content Placeholder 2">
            <a:extLst>
              <a:ext uri="{FF2B5EF4-FFF2-40B4-BE49-F238E27FC236}">
                <a16:creationId xmlns:a16="http://schemas.microsoft.com/office/drawing/2014/main" id="{166DFEF6-E2BB-46A0-A0A6-BDC11AE55B10}"/>
              </a:ext>
            </a:extLst>
          </p:cNvPr>
          <p:cNvSpPr>
            <a:spLocks noGrp="1"/>
          </p:cNvSpPr>
          <p:nvPr>
            <p:ph idx="1"/>
          </p:nvPr>
        </p:nvSpPr>
        <p:spPr/>
        <p:txBody>
          <a:bodyPr>
            <a:normAutofit/>
          </a:bodyPr>
          <a:lstStyle/>
          <a:p>
            <a:r>
              <a:rPr lang="en-GB" dirty="0"/>
              <a:t>The funding has been provided to ensure impact against the following objective:</a:t>
            </a:r>
          </a:p>
          <a:p>
            <a:r>
              <a:rPr lang="en-GB" b="1" dirty="0"/>
              <a:t>The achieve self-sustaining improvement in the quality of PE and sport in primary schools.</a:t>
            </a:r>
          </a:p>
          <a:p>
            <a:r>
              <a:rPr lang="en-GB" dirty="0"/>
              <a:t>It is important to emphasise that the focus of spending must lead to long lasting impact against the vision (above) that will live on well beyond the Primary PE and Sports Premium funding.</a:t>
            </a:r>
          </a:p>
          <a:p>
            <a:r>
              <a:rPr lang="en-GB" dirty="0"/>
              <a:t>The spending must show breadth and balance across the 5 Key Indicators</a:t>
            </a:r>
          </a:p>
          <a:p>
            <a:r>
              <a:rPr lang="en-GB" b="1" dirty="0"/>
              <a:t>It is expected that schools will see an improvement against the following 5 key indicators:</a:t>
            </a:r>
          </a:p>
        </p:txBody>
      </p:sp>
    </p:spTree>
    <p:extLst>
      <p:ext uri="{BB962C8B-B14F-4D97-AF65-F5344CB8AC3E}">
        <p14:creationId xmlns:p14="http://schemas.microsoft.com/office/powerpoint/2010/main" val="27478644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22AD72-4D8C-4B1B-965B-B98F9A88FBC6}"/>
              </a:ext>
            </a:extLst>
          </p:cNvPr>
          <p:cNvSpPr>
            <a:spLocks noGrp="1"/>
          </p:cNvSpPr>
          <p:nvPr>
            <p:ph type="title"/>
          </p:nvPr>
        </p:nvSpPr>
        <p:spPr/>
        <p:txBody>
          <a:bodyPr/>
          <a:lstStyle/>
          <a:p>
            <a:pPr algn="ctr"/>
            <a:r>
              <a:rPr lang="en-GB" dirty="0"/>
              <a:t>PESS: the 5 key indicators</a:t>
            </a:r>
          </a:p>
        </p:txBody>
      </p:sp>
      <p:sp>
        <p:nvSpPr>
          <p:cNvPr id="3" name="Content Placeholder 2">
            <a:extLst>
              <a:ext uri="{FF2B5EF4-FFF2-40B4-BE49-F238E27FC236}">
                <a16:creationId xmlns:a16="http://schemas.microsoft.com/office/drawing/2014/main" id="{D13B9591-6D69-43E8-B758-C0521D1935B2}"/>
              </a:ext>
            </a:extLst>
          </p:cNvPr>
          <p:cNvSpPr>
            <a:spLocks noGrp="1"/>
          </p:cNvSpPr>
          <p:nvPr>
            <p:ph idx="1"/>
          </p:nvPr>
        </p:nvSpPr>
        <p:spPr/>
        <p:txBody>
          <a:bodyPr>
            <a:normAutofit/>
          </a:bodyPr>
          <a:lstStyle/>
          <a:p>
            <a:pPr marL="457200" indent="-457200">
              <a:buFont typeface="+mj-lt"/>
              <a:buAutoNum type="arabicPeriod"/>
            </a:pPr>
            <a:r>
              <a:rPr lang="en-GB" dirty="0"/>
              <a:t>The engagement of all pupils in regular physical activity – the Chief Medical Officer guidelines recommend that all children and young people aged 5 to 18 engage in at least 60 minutes of physical activity a day, of which 30 minutes should be in school</a:t>
            </a:r>
          </a:p>
          <a:p>
            <a:pPr marL="457200" indent="-457200">
              <a:buFont typeface="+mj-lt"/>
              <a:buAutoNum type="arabicPeriod"/>
            </a:pPr>
            <a:r>
              <a:rPr lang="en-GB" dirty="0"/>
              <a:t>The profile of PE and sport is raised across the school as a tool for whole-school improvement</a:t>
            </a:r>
          </a:p>
          <a:p>
            <a:pPr marL="457200" indent="-457200">
              <a:buFont typeface="+mj-lt"/>
              <a:buAutoNum type="arabicPeriod"/>
            </a:pPr>
            <a:r>
              <a:rPr lang="en-GB" dirty="0"/>
              <a:t>Increased confidence, knowledge and skills of all staff in teaching PE and sport</a:t>
            </a:r>
          </a:p>
          <a:p>
            <a:pPr marL="457200" indent="-457200">
              <a:buFont typeface="+mj-lt"/>
              <a:buAutoNum type="arabicPeriod"/>
            </a:pPr>
            <a:r>
              <a:rPr lang="en-GB" dirty="0"/>
              <a:t>Broader experience of a range of sports and activities offered to all pupils</a:t>
            </a:r>
          </a:p>
          <a:p>
            <a:pPr marL="457200" indent="-457200">
              <a:buFont typeface="+mj-lt"/>
              <a:buAutoNum type="arabicPeriod"/>
            </a:pPr>
            <a:r>
              <a:rPr lang="en-GB" dirty="0"/>
              <a:t>Increased participation in competitive sport.</a:t>
            </a:r>
          </a:p>
        </p:txBody>
      </p:sp>
    </p:spTree>
    <p:extLst>
      <p:ext uri="{BB962C8B-B14F-4D97-AF65-F5344CB8AC3E}">
        <p14:creationId xmlns:p14="http://schemas.microsoft.com/office/powerpoint/2010/main" val="29387886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resources</a:t>
            </a:r>
          </a:p>
        </p:txBody>
      </p:sp>
      <p:sp>
        <p:nvSpPr>
          <p:cNvPr id="3" name="Content Placeholder 2"/>
          <p:cNvSpPr>
            <a:spLocks noGrp="1"/>
          </p:cNvSpPr>
          <p:nvPr>
            <p:ph idx="1"/>
          </p:nvPr>
        </p:nvSpPr>
        <p:spPr/>
        <p:txBody>
          <a:bodyPr>
            <a:normAutofit fontScale="92500" lnSpcReduction="10000"/>
          </a:bodyPr>
          <a:lstStyle/>
          <a:p>
            <a:r>
              <a:rPr lang="en-GB" dirty="0"/>
              <a:t>The Association for Physical Education (</a:t>
            </a:r>
            <a:r>
              <a:rPr lang="en-GB" dirty="0" err="1"/>
              <a:t>AfPE</a:t>
            </a:r>
            <a:r>
              <a:rPr lang="en-GB" dirty="0"/>
              <a:t>): </a:t>
            </a:r>
            <a:r>
              <a:rPr lang="en-GB" dirty="0">
                <a:hlinkClick r:id="rId2"/>
              </a:rPr>
              <a:t>www.afpe.org.uk</a:t>
            </a:r>
            <a:endParaRPr lang="en-GB" dirty="0"/>
          </a:p>
          <a:p>
            <a:pPr lvl="1"/>
            <a:r>
              <a:rPr lang="en-GB" dirty="0"/>
              <a:t>Health Position Paper</a:t>
            </a:r>
          </a:p>
          <a:p>
            <a:pPr lvl="1"/>
            <a:r>
              <a:rPr lang="en-GB" dirty="0"/>
              <a:t>This Girl Can</a:t>
            </a:r>
          </a:p>
          <a:p>
            <a:pPr lvl="1"/>
            <a:r>
              <a:rPr lang="en-GB" dirty="0"/>
              <a:t>Guidance on National Curriculum PE, Assessment and PESS Premium and reporting</a:t>
            </a:r>
          </a:p>
          <a:p>
            <a:pPr lvl="1"/>
            <a:endParaRPr lang="en-GB" dirty="0"/>
          </a:p>
          <a:p>
            <a:pPr lvl="1"/>
            <a:r>
              <a:rPr lang="en-GB" dirty="0"/>
              <a:t>Sport England Report: Towards an Active Nation</a:t>
            </a:r>
          </a:p>
          <a:p>
            <a:pPr marL="800100" lvl="1" indent="-342900"/>
            <a:r>
              <a:rPr lang="en-GB" dirty="0">
                <a:hlinkClick r:id="rId3"/>
              </a:rPr>
              <a:t>https://www.sportengland.org/media/10629/sport-england-towards-an-active-nation.pdf</a:t>
            </a:r>
            <a:r>
              <a:rPr lang="en-GB" dirty="0"/>
              <a:t> </a:t>
            </a:r>
          </a:p>
          <a:p>
            <a:pPr marL="457200" lvl="1" indent="0">
              <a:buNone/>
            </a:pPr>
            <a:endParaRPr lang="en-GB" dirty="0"/>
          </a:p>
          <a:p>
            <a:pPr marL="800100" lvl="1" indent="-342900"/>
            <a:r>
              <a:rPr lang="en-GB" dirty="0"/>
              <a:t>Swim England</a:t>
            </a:r>
          </a:p>
          <a:p>
            <a:pPr marL="800100" lvl="1" indent="-342900"/>
            <a:r>
              <a:rPr lang="en-GB" dirty="0">
                <a:hlinkClick r:id="rId4"/>
              </a:rPr>
              <a:t>http://www.swimming.org/schoolswimming/useful-school-swimming-resources-teachers/</a:t>
            </a:r>
            <a:r>
              <a:rPr lang="en-GB" dirty="0"/>
              <a:t> </a:t>
            </a:r>
          </a:p>
          <a:p>
            <a:pPr marL="800100" lvl="1" indent="-342900"/>
            <a:endParaRPr lang="en-GB" dirty="0"/>
          </a:p>
        </p:txBody>
      </p:sp>
    </p:spTree>
    <p:extLst>
      <p:ext uri="{BB962C8B-B14F-4D97-AF65-F5344CB8AC3E}">
        <p14:creationId xmlns:p14="http://schemas.microsoft.com/office/powerpoint/2010/main" val="22504150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{9EAC9557-4282-9540-A3C3-71787F9E3A22}tf10001060</Template>
  <TotalTime>1109</TotalTime>
  <Words>591</Words>
  <Application>Microsoft Macintosh PowerPoint</Application>
  <PresentationFormat>Widescreen</PresentationFormat>
  <Paragraphs>50</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Trebuchet MS</vt:lpstr>
      <vt:lpstr>Wingdings 3</vt:lpstr>
      <vt:lpstr>Facet</vt:lpstr>
      <vt:lpstr>MAKING THE MOST OF THE PESS PREMIUM</vt:lpstr>
      <vt:lpstr>THE PHYSICAL EDUCATION AND SCHOOL SPORTS (PESS) PREMIUM</vt:lpstr>
      <vt:lpstr>How to use the pess premium</vt:lpstr>
      <vt:lpstr>How to use the pess premium</vt:lpstr>
      <vt:lpstr>swimming</vt:lpstr>
      <vt:lpstr>P.e. and school sports premium (PESS)</vt:lpstr>
      <vt:lpstr>PESS: the 5 key indicators</vt:lpstr>
      <vt:lpstr>resources</vt:lpstr>
    </vt:vector>
  </TitlesOfParts>
  <LinksUpToDate>false</LinksUpToDate>
  <SharedDoc>false</SharedDoc>
  <HyperlinksChanged>false</HyperlinksChanged>
  <AppVersion>16.0012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Outstanding physical education…</dc:title>
  <dc:creator>Luke Johnson</dc:creator>
  <cp:lastModifiedBy>Jeffrey Hoey</cp:lastModifiedBy>
  <cp:revision>49</cp:revision>
  <dcterms:created xsi:type="dcterms:W3CDTF">2016-01-26T12:17:21Z</dcterms:created>
  <dcterms:modified xsi:type="dcterms:W3CDTF">2018-09-20T09:22:31Z</dcterms:modified>
</cp:coreProperties>
</file>